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0" r:id="rId3"/>
    <p:sldId id="256" r:id="rId4"/>
    <p:sldId id="257" r:id="rId5"/>
    <p:sldId id="259" r:id="rId6"/>
    <p:sldId id="258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138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'BMP2 in vitro release'!$C$88</c:f>
              <c:strCache>
                <c:ptCount val="1"/>
                <c:pt idx="0">
                  <c:v>% CGF without round up</c:v>
                </c:pt>
              </c:strCache>
            </c:strRef>
          </c:tx>
          <c:spPr>
            <a:ln w="38100"/>
          </c:spPr>
          <c:cat>
            <c:strRef>
              <c:f>'BMP2 in vitro release'!$B$89:$B$93</c:f>
              <c:strCache>
                <c:ptCount val="5"/>
                <c:pt idx="0">
                  <c:v>5hours</c:v>
                </c:pt>
                <c:pt idx="1">
                  <c:v>1day</c:v>
                </c:pt>
                <c:pt idx="2">
                  <c:v>3days</c:v>
                </c:pt>
                <c:pt idx="3">
                  <c:v>6days</c:v>
                </c:pt>
                <c:pt idx="4">
                  <c:v>8days</c:v>
                </c:pt>
              </c:strCache>
            </c:strRef>
          </c:cat>
          <c:val>
            <c:numRef>
              <c:f>'BMP2 in vitro release'!$C$89:$C$93</c:f>
              <c:numCache>
                <c:formatCode>General</c:formatCode>
                <c:ptCount val="5"/>
                <c:pt idx="0">
                  <c:v>2.2027777777777793</c:v>
                </c:pt>
                <c:pt idx="1">
                  <c:v>30.326527777777791</c:v>
                </c:pt>
                <c:pt idx="2">
                  <c:v>43.535000000000025</c:v>
                </c:pt>
                <c:pt idx="3">
                  <c:v>33.279166666666725</c:v>
                </c:pt>
                <c:pt idx="4">
                  <c:v>82.656527777777839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'BMP2 in vitro release'!$D$88</c:f>
              <c:strCache>
                <c:ptCount val="1"/>
                <c:pt idx="0">
                  <c:v>% CGF round up</c:v>
                </c:pt>
              </c:strCache>
            </c:strRef>
          </c:tx>
          <c:spPr>
            <a:ln w="38100"/>
          </c:spPr>
          <c:cat>
            <c:strRef>
              <c:f>'BMP2 in vitro release'!$B$89:$B$93</c:f>
              <c:strCache>
                <c:ptCount val="5"/>
                <c:pt idx="0">
                  <c:v>5hours</c:v>
                </c:pt>
                <c:pt idx="1">
                  <c:v>1day</c:v>
                </c:pt>
                <c:pt idx="2">
                  <c:v>3days</c:v>
                </c:pt>
                <c:pt idx="3">
                  <c:v>6days</c:v>
                </c:pt>
                <c:pt idx="4">
                  <c:v>8days</c:v>
                </c:pt>
              </c:strCache>
            </c:strRef>
          </c:cat>
          <c:val>
            <c:numRef>
              <c:f>'BMP2 in vitro release'!$D$89:$D$93</c:f>
              <c:numCache>
                <c:formatCode>General</c:formatCode>
                <c:ptCount val="5"/>
                <c:pt idx="0">
                  <c:v>1239.0625000000009</c:v>
                </c:pt>
                <c:pt idx="1">
                  <c:v>1310.4947916666677</c:v>
                </c:pt>
                <c:pt idx="2">
                  <c:v>1650.7291666666679</c:v>
                </c:pt>
                <c:pt idx="3">
                  <c:v>1401.9687500000011</c:v>
                </c:pt>
                <c:pt idx="4">
                  <c:v>1118.5416666666677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'BMP2 in vitro release'!$E$88</c:f>
              <c:strCache>
                <c:ptCount val="1"/>
                <c:pt idx="0">
                  <c:v>% CGF + TCP round up</c:v>
                </c:pt>
              </c:strCache>
            </c:strRef>
          </c:tx>
          <c:spPr>
            <a:ln w="38100"/>
          </c:spPr>
          <c:cat>
            <c:strRef>
              <c:f>'BMP2 in vitro release'!$B$89:$B$93</c:f>
              <c:strCache>
                <c:ptCount val="5"/>
                <c:pt idx="0">
                  <c:v>5hours</c:v>
                </c:pt>
                <c:pt idx="1">
                  <c:v>1day</c:v>
                </c:pt>
                <c:pt idx="2">
                  <c:v>3days</c:v>
                </c:pt>
                <c:pt idx="3">
                  <c:v>6days</c:v>
                </c:pt>
                <c:pt idx="4">
                  <c:v>8days</c:v>
                </c:pt>
              </c:strCache>
            </c:strRef>
          </c:cat>
          <c:val>
            <c:numRef>
              <c:f>'BMP2 in vitro release'!$E$89:$E$93</c:f>
              <c:numCache>
                <c:formatCode>General</c:formatCode>
                <c:ptCount val="5"/>
                <c:pt idx="0">
                  <c:v>1438.1250000000011</c:v>
                </c:pt>
                <c:pt idx="1">
                  <c:v>1692.7083333333346</c:v>
                </c:pt>
                <c:pt idx="2">
                  <c:v>1849.7916666666681</c:v>
                </c:pt>
                <c:pt idx="3">
                  <c:v>1776.6666666666681</c:v>
                </c:pt>
                <c:pt idx="4">
                  <c:v>1768.5416666666681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6476928"/>
        <c:axId val="61144384"/>
      </c:lineChart>
      <c:catAx>
        <c:axId val="764769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it-IT"/>
          </a:p>
        </c:txPr>
        <c:crossAx val="61144384"/>
        <c:crosses val="autoZero"/>
        <c:auto val="1"/>
        <c:lblAlgn val="ctr"/>
        <c:lblOffset val="100"/>
        <c:noMultiLvlLbl val="0"/>
      </c:catAx>
      <c:valAx>
        <c:axId val="61144384"/>
        <c:scaling>
          <c:orientation val="minMax"/>
          <c:max val="20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it-IT"/>
          </a:p>
        </c:txPr>
        <c:crossAx val="76476928"/>
        <c:crosses val="autoZero"/>
        <c:crossBetween val="between"/>
        <c:majorUnit val="200"/>
      </c:valAx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7164494950296513E-2"/>
          <c:y val="6.8402825026592423E-2"/>
          <c:w val="0.63823080504282592"/>
          <c:h val="0.85601602253888232"/>
        </c:manualLayout>
      </c:layout>
      <c:lineChart>
        <c:grouping val="standard"/>
        <c:varyColors val="0"/>
        <c:ser>
          <c:idx val="0"/>
          <c:order val="0"/>
          <c:tx>
            <c:strRef>
              <c:f>'IGF-1 in vitro release'!$C$97</c:f>
              <c:strCache>
                <c:ptCount val="1"/>
                <c:pt idx="0">
                  <c:v>% CGF without round up</c:v>
                </c:pt>
              </c:strCache>
            </c:strRef>
          </c:tx>
          <c:spPr>
            <a:ln w="38100"/>
          </c:spPr>
          <c:cat>
            <c:strRef>
              <c:f>'IGF-1 in vitro release'!$B$98:$B$102</c:f>
              <c:strCache>
                <c:ptCount val="5"/>
                <c:pt idx="0">
                  <c:v>5hours</c:v>
                </c:pt>
                <c:pt idx="1">
                  <c:v>1day</c:v>
                </c:pt>
                <c:pt idx="2">
                  <c:v>3days</c:v>
                </c:pt>
                <c:pt idx="3">
                  <c:v>6days</c:v>
                </c:pt>
                <c:pt idx="4">
                  <c:v>8days</c:v>
                </c:pt>
              </c:strCache>
            </c:strRef>
          </c:cat>
          <c:val>
            <c:numRef>
              <c:f>'IGF-1 in vitro release'!$C$98:$C$102</c:f>
              <c:numCache>
                <c:formatCode>General</c:formatCode>
                <c:ptCount val="5"/>
                <c:pt idx="0">
                  <c:v>97.011820591233459</c:v>
                </c:pt>
                <c:pt idx="1">
                  <c:v>91.012003494975971</c:v>
                </c:pt>
                <c:pt idx="2">
                  <c:v>98.419126256007019</c:v>
                </c:pt>
                <c:pt idx="3" formatCode="0.00000">
                  <c:v>132.53937206931707</c:v>
                </c:pt>
                <c:pt idx="4">
                  <c:v>129.6602149410223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'IGF-1 in vitro release'!$D$97</c:f>
              <c:strCache>
                <c:ptCount val="1"/>
                <c:pt idx="0">
                  <c:v>% CGF round up</c:v>
                </c:pt>
              </c:strCache>
            </c:strRef>
          </c:tx>
          <c:spPr>
            <a:ln w="38100"/>
          </c:spPr>
          <c:cat>
            <c:strRef>
              <c:f>'IGF-1 in vitro release'!$B$98:$B$102</c:f>
              <c:strCache>
                <c:ptCount val="5"/>
                <c:pt idx="0">
                  <c:v>5hours</c:v>
                </c:pt>
                <c:pt idx="1">
                  <c:v>1day</c:v>
                </c:pt>
                <c:pt idx="2">
                  <c:v>3days</c:v>
                </c:pt>
                <c:pt idx="3">
                  <c:v>6days</c:v>
                </c:pt>
                <c:pt idx="4">
                  <c:v>8days</c:v>
                </c:pt>
              </c:strCache>
            </c:strRef>
          </c:cat>
          <c:val>
            <c:numRef>
              <c:f>'IGF-1 in vitro release'!$D$98:$D$102</c:f>
              <c:numCache>
                <c:formatCode>General</c:formatCode>
                <c:ptCount val="5"/>
                <c:pt idx="0">
                  <c:v>48.978243774574054</c:v>
                </c:pt>
                <c:pt idx="1">
                  <c:v>44.869217562254263</c:v>
                </c:pt>
                <c:pt idx="2">
                  <c:v>45.219163564875501</c:v>
                </c:pt>
                <c:pt idx="3">
                  <c:v>59.959662909567498</c:v>
                </c:pt>
                <c:pt idx="4">
                  <c:v>59.865255570117966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'IGF-1 in vitro release'!$E$97</c:f>
              <c:strCache>
                <c:ptCount val="1"/>
                <c:pt idx="0">
                  <c:v>%  CGF + TCP round up</c:v>
                </c:pt>
              </c:strCache>
            </c:strRef>
          </c:tx>
          <c:spPr>
            <a:ln w="38100"/>
          </c:spPr>
          <c:cat>
            <c:strRef>
              <c:f>'IGF-1 in vitro release'!$B$98:$B$102</c:f>
              <c:strCache>
                <c:ptCount val="5"/>
                <c:pt idx="0">
                  <c:v>5hours</c:v>
                </c:pt>
                <c:pt idx="1">
                  <c:v>1day</c:v>
                </c:pt>
                <c:pt idx="2">
                  <c:v>3days</c:v>
                </c:pt>
                <c:pt idx="3">
                  <c:v>6days</c:v>
                </c:pt>
                <c:pt idx="4">
                  <c:v>8days</c:v>
                </c:pt>
              </c:strCache>
            </c:strRef>
          </c:cat>
          <c:val>
            <c:numRef>
              <c:f>'IGF-1 in vitro release'!$E$98:$E$102</c:f>
              <c:numCache>
                <c:formatCode>General</c:formatCode>
                <c:ptCount val="5"/>
                <c:pt idx="0">
                  <c:v>120.44690668414158</c:v>
                </c:pt>
                <c:pt idx="1">
                  <c:v>80.563887287024912</c:v>
                </c:pt>
                <c:pt idx="2">
                  <c:v>85.529145478374843</c:v>
                </c:pt>
                <c:pt idx="3">
                  <c:v>80.692543905635659</c:v>
                </c:pt>
                <c:pt idx="4">
                  <c:v>91.985045871559635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8675968"/>
        <c:axId val="66400192"/>
      </c:lineChart>
      <c:catAx>
        <c:axId val="786759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it-IT"/>
          </a:p>
        </c:txPr>
        <c:crossAx val="66400192"/>
        <c:crosses val="autoZero"/>
        <c:auto val="1"/>
        <c:lblAlgn val="ctr"/>
        <c:lblOffset val="100"/>
        <c:noMultiLvlLbl val="0"/>
      </c:catAx>
      <c:valAx>
        <c:axId val="664001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it-IT"/>
          </a:p>
        </c:txPr>
        <c:crossAx val="78675968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99470-A403-40DA-945F-001F61F61295}" type="datetimeFigureOut">
              <a:rPr lang="it-IT" smtClean="0"/>
              <a:t>24/07/2015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3928B-9AD6-485F-A674-844B279E72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1829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99470-A403-40DA-945F-001F61F61295}" type="datetimeFigureOut">
              <a:rPr lang="it-IT" smtClean="0"/>
              <a:t>24/07/2015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3928B-9AD6-485F-A674-844B279E72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9676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99470-A403-40DA-945F-001F61F61295}" type="datetimeFigureOut">
              <a:rPr lang="it-IT" smtClean="0"/>
              <a:t>24/07/2015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3928B-9AD6-485F-A674-844B279E72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5278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99470-A403-40DA-945F-001F61F61295}" type="datetimeFigureOut">
              <a:rPr lang="it-IT" smtClean="0"/>
              <a:t>24/07/2015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3928B-9AD6-485F-A674-844B279E72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0697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99470-A403-40DA-945F-001F61F61295}" type="datetimeFigureOut">
              <a:rPr lang="it-IT" smtClean="0"/>
              <a:t>24/07/2015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3928B-9AD6-485F-A674-844B279E72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9803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99470-A403-40DA-945F-001F61F61295}" type="datetimeFigureOut">
              <a:rPr lang="it-IT" smtClean="0"/>
              <a:t>24/07/2015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3928B-9AD6-485F-A674-844B279E72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8728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99470-A403-40DA-945F-001F61F61295}" type="datetimeFigureOut">
              <a:rPr lang="it-IT" smtClean="0"/>
              <a:t>24/07/2015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3928B-9AD6-485F-A674-844B279E72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2200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99470-A403-40DA-945F-001F61F61295}" type="datetimeFigureOut">
              <a:rPr lang="it-IT" smtClean="0"/>
              <a:t>24/07/2015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3928B-9AD6-485F-A674-844B279E72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5108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99470-A403-40DA-945F-001F61F61295}" type="datetimeFigureOut">
              <a:rPr lang="it-IT" smtClean="0"/>
              <a:t>24/07/2015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3928B-9AD6-485F-A674-844B279E72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202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99470-A403-40DA-945F-001F61F61295}" type="datetimeFigureOut">
              <a:rPr lang="it-IT" smtClean="0"/>
              <a:t>24/07/2015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3928B-9AD6-485F-A674-844B279E72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3004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99470-A403-40DA-945F-001F61F61295}" type="datetimeFigureOut">
              <a:rPr lang="it-IT" smtClean="0"/>
              <a:t>24/07/2015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3928B-9AD6-485F-A674-844B279E72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6891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E99470-A403-40DA-945F-001F61F61295}" type="datetimeFigureOut">
              <a:rPr lang="it-IT" smtClean="0"/>
              <a:t>24/07/2015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93928B-9AD6-485F-A674-844B279E72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0974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187624" y="1268760"/>
            <a:ext cx="7272808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it-IT" sz="2400" b="1" dirty="0" smtClean="0"/>
              <a:t>RELEASE OF SOME GROWTH FACTORS FROM CGF-TCP</a:t>
            </a:r>
            <a:endParaRPr lang="it-IT" sz="2400" b="1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1418455" y="3789040"/>
            <a:ext cx="7037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 part of the </a:t>
            </a:r>
            <a:r>
              <a:rPr lang="it-IT" dirty="0" err="1" smtClean="0"/>
              <a:t>results</a:t>
            </a:r>
            <a:r>
              <a:rPr lang="it-IT" dirty="0" smtClean="0"/>
              <a:t> of </a:t>
            </a:r>
            <a:r>
              <a:rPr lang="it-IT" dirty="0" err="1" smtClean="0"/>
              <a:t>this</a:t>
            </a:r>
            <a:r>
              <a:rPr lang="it-IT" dirty="0" smtClean="0"/>
              <a:t> </a:t>
            </a:r>
            <a:r>
              <a:rPr lang="it-IT" dirty="0" err="1" smtClean="0"/>
              <a:t>study</a:t>
            </a:r>
            <a:r>
              <a:rPr lang="it-IT" dirty="0" smtClean="0"/>
              <a:t> </a:t>
            </a:r>
            <a:r>
              <a:rPr lang="it-IT" dirty="0" err="1" smtClean="0"/>
              <a:t>referred</a:t>
            </a:r>
            <a:r>
              <a:rPr lang="it-IT" dirty="0" smtClean="0"/>
              <a:t> to the </a:t>
            </a:r>
            <a:r>
              <a:rPr lang="it-IT" dirty="0" err="1" smtClean="0"/>
              <a:t>relase</a:t>
            </a:r>
            <a:r>
              <a:rPr lang="it-IT" dirty="0" smtClean="0"/>
              <a:t> of </a:t>
            </a:r>
            <a:r>
              <a:rPr lang="it-IT" dirty="0" err="1" smtClean="0"/>
              <a:t>growth</a:t>
            </a:r>
            <a:r>
              <a:rPr lang="it-IT" dirty="0" smtClean="0"/>
              <a:t> </a:t>
            </a:r>
            <a:r>
              <a:rPr lang="it-IT" dirty="0" err="1" smtClean="0"/>
              <a:t>factors</a:t>
            </a:r>
            <a:r>
              <a:rPr lang="it-IT" dirty="0" smtClean="0"/>
              <a:t>  from CGF alone are </a:t>
            </a:r>
            <a:r>
              <a:rPr lang="it-IT" dirty="0" err="1" smtClean="0"/>
              <a:t>enclosed</a:t>
            </a:r>
            <a:r>
              <a:rPr lang="it-IT" dirty="0" smtClean="0"/>
              <a:t> in a </a:t>
            </a:r>
            <a:r>
              <a:rPr lang="it-IT" dirty="0" err="1" smtClean="0"/>
              <a:t>submitted</a:t>
            </a:r>
            <a:r>
              <a:rPr lang="it-IT" dirty="0" smtClean="0"/>
              <a:t> </a:t>
            </a:r>
            <a:r>
              <a:rPr lang="it-IT" dirty="0" err="1" smtClean="0"/>
              <a:t>paper</a:t>
            </a:r>
            <a:r>
              <a:rPr lang="it-IT" dirty="0" smtClean="0"/>
              <a:t> (Borsani et al. 2015)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4361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750098" y="2060847"/>
            <a:ext cx="619268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err="1" smtClean="0"/>
              <a:t>Comments</a:t>
            </a:r>
            <a:r>
              <a:rPr lang="it-IT" b="1" dirty="0" smtClean="0"/>
              <a:t>:</a:t>
            </a:r>
          </a:p>
          <a:p>
            <a:endParaRPr lang="it-IT" dirty="0" smtClean="0"/>
          </a:p>
          <a:p>
            <a:r>
              <a:rPr lang="it-IT" dirty="0" smtClean="0"/>
              <a:t>IGF-1 and BMP-2 </a:t>
            </a:r>
            <a:r>
              <a:rPr lang="it-IT" dirty="0" err="1" smtClean="0"/>
              <a:t>showed</a:t>
            </a:r>
            <a:r>
              <a:rPr lang="it-IT" dirty="0" smtClean="0"/>
              <a:t> </a:t>
            </a:r>
            <a:r>
              <a:rPr lang="it-IT" dirty="0" err="1" smtClean="0"/>
              <a:t>different</a:t>
            </a:r>
            <a:r>
              <a:rPr lang="it-IT" dirty="0" smtClean="0"/>
              <a:t> release .</a:t>
            </a:r>
          </a:p>
          <a:p>
            <a:endParaRPr lang="it-IT" dirty="0"/>
          </a:p>
          <a:p>
            <a:r>
              <a:rPr lang="it-IT" dirty="0" smtClean="0"/>
              <a:t>In </a:t>
            </a:r>
            <a:r>
              <a:rPr lang="it-IT" dirty="0" err="1" smtClean="0"/>
              <a:t>particular</a:t>
            </a:r>
            <a:r>
              <a:rPr lang="it-IT" dirty="0" smtClean="0"/>
              <a:t> with round-up and TCP:</a:t>
            </a:r>
          </a:p>
          <a:p>
            <a:endParaRPr lang="it-IT" dirty="0"/>
          </a:p>
          <a:p>
            <a:r>
              <a:rPr lang="it-IT" dirty="0" smtClean="0"/>
              <a:t>-The release of IGF-1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lower</a:t>
            </a:r>
            <a:r>
              <a:rPr lang="it-IT" dirty="0" smtClean="0"/>
              <a:t> </a:t>
            </a:r>
            <a:r>
              <a:rPr lang="it-IT" dirty="0" err="1" smtClean="0"/>
              <a:t>at</a:t>
            </a:r>
            <a:r>
              <a:rPr lang="it-IT" dirty="0" smtClean="0"/>
              <a:t> </a:t>
            </a:r>
            <a:r>
              <a:rPr lang="it-IT" dirty="0" err="1" smtClean="0"/>
              <a:t>all</a:t>
            </a:r>
            <a:r>
              <a:rPr lang="it-IT" dirty="0" smtClean="0"/>
              <a:t> time </a:t>
            </a:r>
            <a:r>
              <a:rPr lang="it-IT" dirty="0" err="1" smtClean="0"/>
              <a:t>points</a:t>
            </a:r>
            <a:r>
              <a:rPr lang="it-IT" dirty="0" smtClean="0"/>
              <a:t>.</a:t>
            </a:r>
          </a:p>
          <a:p>
            <a:endParaRPr lang="it-IT" dirty="0"/>
          </a:p>
          <a:p>
            <a:r>
              <a:rPr lang="it-IT" dirty="0" smtClean="0"/>
              <a:t>-The release of BMP-2 </a:t>
            </a:r>
            <a:r>
              <a:rPr lang="it-IT" dirty="0" err="1" smtClean="0"/>
              <a:t>increases</a:t>
            </a:r>
            <a:r>
              <a:rPr lang="it-IT" dirty="0" smtClean="0"/>
              <a:t> (</a:t>
            </a:r>
            <a:r>
              <a:rPr lang="it-IT" dirty="0" err="1" smtClean="0"/>
              <a:t>very</a:t>
            </a:r>
            <a:r>
              <a:rPr lang="it-IT" dirty="0" smtClean="0"/>
              <a:t> </a:t>
            </a:r>
            <a:r>
              <a:rPr lang="it-IT" dirty="0" err="1" smtClean="0"/>
              <a:t>much</a:t>
            </a:r>
            <a:r>
              <a:rPr lang="it-IT" dirty="0" smtClean="0"/>
              <a:t>) </a:t>
            </a:r>
            <a:r>
              <a:rPr lang="it-IT" dirty="0" err="1" smtClean="0"/>
              <a:t>at</a:t>
            </a:r>
            <a:r>
              <a:rPr lang="it-IT" dirty="0" smtClean="0"/>
              <a:t> </a:t>
            </a:r>
            <a:r>
              <a:rPr lang="it-IT" dirty="0" err="1" smtClean="0"/>
              <a:t>all</a:t>
            </a:r>
            <a:r>
              <a:rPr lang="it-IT" dirty="0" smtClean="0"/>
              <a:t> time </a:t>
            </a:r>
            <a:r>
              <a:rPr lang="it-IT" dirty="0" err="1" smtClean="0"/>
              <a:t>point</a:t>
            </a:r>
            <a:r>
              <a:rPr lang="it-IT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25267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3951858"/>
              </p:ext>
            </p:extLst>
          </p:nvPr>
        </p:nvGraphicFramePr>
        <p:xfrm>
          <a:off x="755576" y="1412776"/>
          <a:ext cx="7451004" cy="43204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40160"/>
                <a:gridCol w="2266428"/>
                <a:gridCol w="1975354"/>
                <a:gridCol w="1769062"/>
              </a:tblGrid>
              <a:tr h="192021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>
                          <a:effectLst/>
                        </a:rPr>
                        <a:t> </a:t>
                      </a:r>
                      <a:endParaRPr lang="it-IT" sz="14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% </a:t>
                      </a:r>
                      <a:r>
                        <a:rPr lang="it-IT" sz="1400" b="1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CGF </a:t>
                      </a:r>
                      <a:r>
                        <a:rPr lang="it-IT" sz="1400" b="1" u="none" strike="noStrike" dirty="0" err="1" smtClean="0">
                          <a:solidFill>
                            <a:srgbClr val="002060"/>
                          </a:solidFill>
                          <a:effectLst/>
                        </a:rPr>
                        <a:t>without</a:t>
                      </a:r>
                      <a:r>
                        <a:rPr lang="it-IT" sz="1400" b="1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 round up</a:t>
                      </a:r>
                      <a:endParaRPr lang="it-IT" sz="1400" b="1" i="0" u="none" strike="noStrike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% </a:t>
                      </a:r>
                      <a:r>
                        <a:rPr lang="it-IT" sz="1400" b="1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CGF round up</a:t>
                      </a:r>
                      <a:endParaRPr lang="it-IT" sz="1400" b="1" i="0" u="none" strike="noStrike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% </a:t>
                      </a:r>
                      <a:r>
                        <a:rPr lang="it-IT" sz="1400" b="1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CGF </a:t>
                      </a:r>
                      <a:r>
                        <a:rPr lang="it-IT" sz="1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+ </a:t>
                      </a:r>
                      <a:r>
                        <a:rPr lang="it-IT" sz="1400" b="1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TCP  round up</a:t>
                      </a:r>
                      <a:endParaRPr lang="it-IT" sz="1400" b="1" i="0" u="none" strike="noStrike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80054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5hours</a:t>
                      </a:r>
                      <a:endParaRPr lang="it-IT" sz="18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2,202777778</a:t>
                      </a:r>
                      <a:endParaRPr lang="it-IT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1239,0625</a:t>
                      </a:r>
                      <a:endParaRPr lang="it-IT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u="none" strike="noStrike" dirty="0">
                          <a:effectLst/>
                        </a:rPr>
                        <a:t>1438,125</a:t>
                      </a:r>
                      <a:endParaRPr lang="it-IT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80054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1day</a:t>
                      </a:r>
                      <a:endParaRPr lang="it-IT" sz="18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30,32652778</a:t>
                      </a:r>
                      <a:endParaRPr lang="it-IT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1310,494792</a:t>
                      </a:r>
                      <a:endParaRPr lang="it-IT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u="none" strike="noStrike" dirty="0">
                          <a:effectLst/>
                        </a:rPr>
                        <a:t>1692,708333</a:t>
                      </a:r>
                      <a:endParaRPr lang="it-IT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80054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3days</a:t>
                      </a:r>
                      <a:endParaRPr lang="it-IT" sz="18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43,535</a:t>
                      </a:r>
                      <a:endParaRPr lang="it-IT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1650,729167</a:t>
                      </a:r>
                      <a:endParaRPr lang="it-IT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u="none" strike="noStrike" dirty="0">
                          <a:effectLst/>
                        </a:rPr>
                        <a:t>1849,791667</a:t>
                      </a:r>
                      <a:endParaRPr lang="it-IT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80054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6days</a:t>
                      </a:r>
                      <a:endParaRPr lang="it-IT" sz="18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33,27916667</a:t>
                      </a:r>
                      <a:endParaRPr lang="it-IT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1401,96875</a:t>
                      </a:r>
                      <a:endParaRPr lang="it-IT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u="none" strike="noStrike" dirty="0">
                          <a:effectLst/>
                        </a:rPr>
                        <a:t>1776,666667</a:t>
                      </a:r>
                      <a:endParaRPr lang="it-IT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80054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8days</a:t>
                      </a:r>
                      <a:endParaRPr lang="it-IT" sz="18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82,65652778</a:t>
                      </a:r>
                      <a:endParaRPr lang="it-IT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1118,541667</a:t>
                      </a:r>
                      <a:endParaRPr lang="it-IT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1" u="none" strike="noStrike" dirty="0">
                          <a:effectLst/>
                        </a:rPr>
                        <a:t>1768,541667</a:t>
                      </a:r>
                      <a:endParaRPr lang="it-IT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3275856" y="569765"/>
            <a:ext cx="2533386" cy="40011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it-IT" sz="2000" b="1" dirty="0" smtClean="0"/>
              <a:t>BMP-2 </a:t>
            </a:r>
            <a:r>
              <a:rPr lang="it-IT" sz="2000" b="1" i="1" dirty="0" smtClean="0"/>
              <a:t>in vitro </a:t>
            </a:r>
            <a:r>
              <a:rPr lang="it-IT" sz="2000" b="1" dirty="0" smtClean="0"/>
              <a:t>release</a:t>
            </a:r>
            <a:endParaRPr lang="it-IT" sz="2000" b="1" dirty="0"/>
          </a:p>
        </p:txBody>
      </p:sp>
    </p:spTree>
    <p:extLst>
      <p:ext uri="{BB962C8B-B14F-4D97-AF65-F5344CB8AC3E}">
        <p14:creationId xmlns:p14="http://schemas.microsoft.com/office/powerpoint/2010/main" val="24638851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0033384"/>
              </p:ext>
            </p:extLst>
          </p:nvPr>
        </p:nvGraphicFramePr>
        <p:xfrm>
          <a:off x="899592" y="822768"/>
          <a:ext cx="7417256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2835316" y="175300"/>
            <a:ext cx="2533386" cy="40011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it-IT" sz="2000" b="1" dirty="0" smtClean="0"/>
              <a:t>BMP-2 </a:t>
            </a:r>
            <a:r>
              <a:rPr lang="it-IT" sz="2000" b="1" i="1" dirty="0" smtClean="0"/>
              <a:t>in vitro </a:t>
            </a:r>
            <a:r>
              <a:rPr lang="it-IT" sz="2000" b="1" dirty="0" smtClean="0"/>
              <a:t>release</a:t>
            </a:r>
            <a:endParaRPr lang="it-IT" sz="2000" b="1" dirty="0"/>
          </a:p>
        </p:txBody>
      </p:sp>
      <p:sp>
        <p:nvSpPr>
          <p:cNvPr id="8" name="CasellaDiTesto 7"/>
          <p:cNvSpPr txBox="1"/>
          <p:nvPr/>
        </p:nvSpPr>
        <p:spPr>
          <a:xfrm rot="16200000">
            <a:off x="-50483" y="3195592"/>
            <a:ext cx="13426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% of release</a:t>
            </a:r>
            <a:endParaRPr lang="it-IT" b="1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3084518" y="6261892"/>
            <a:ext cx="20349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err="1" smtClean="0"/>
              <a:t>Experimental</a:t>
            </a:r>
            <a:r>
              <a:rPr lang="it-IT" b="1" dirty="0" smtClean="0"/>
              <a:t> </a:t>
            </a:r>
            <a:r>
              <a:rPr lang="it-IT" b="1" dirty="0" err="1" smtClean="0"/>
              <a:t>times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3562746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5464961"/>
              </p:ext>
            </p:extLst>
          </p:nvPr>
        </p:nvGraphicFramePr>
        <p:xfrm>
          <a:off x="251520" y="2132856"/>
          <a:ext cx="8568952" cy="30243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64296"/>
                <a:gridCol w="2128275"/>
                <a:gridCol w="2444348"/>
                <a:gridCol w="1332033"/>
              </a:tblGrid>
              <a:tr h="1144804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>
                          <a:effectLst/>
                        </a:rPr>
                        <a:t> </a:t>
                      </a:r>
                      <a:endParaRPr lang="it-IT" sz="14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% media CGF </a:t>
                      </a:r>
                      <a:r>
                        <a:rPr lang="it-IT" sz="1400" u="none" strike="noStrike" dirty="0" err="1" smtClean="0">
                          <a:solidFill>
                            <a:srgbClr val="002060"/>
                          </a:solidFill>
                          <a:effectLst/>
                        </a:rPr>
                        <a:t>without</a:t>
                      </a:r>
                      <a:r>
                        <a:rPr lang="it-IT" sz="1400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 round up</a:t>
                      </a:r>
                      <a:endParaRPr lang="it-IT" sz="1400" b="1" i="0" u="none" strike="noStrike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% media </a:t>
                      </a:r>
                      <a:r>
                        <a:rPr lang="it-IT" sz="1400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it-IT" sz="14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CGF </a:t>
                      </a:r>
                      <a:r>
                        <a:rPr lang="it-IT" sz="1400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 round up</a:t>
                      </a:r>
                      <a:endParaRPr lang="it-IT" sz="1400" b="1" i="0" u="none" strike="noStrike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% media </a:t>
                      </a:r>
                      <a:r>
                        <a:rPr lang="it-IT" sz="1400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it-IT" sz="14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CGF </a:t>
                      </a:r>
                      <a:r>
                        <a:rPr lang="it-IT" sz="1400" u="none" strike="noStrike" dirty="0" smtClean="0">
                          <a:solidFill>
                            <a:srgbClr val="002060"/>
                          </a:solidFill>
                          <a:effectLst/>
                        </a:rPr>
                        <a:t>+ TCP round up</a:t>
                      </a:r>
                      <a:endParaRPr lang="it-IT" sz="1400" b="1" i="0" u="none" strike="noStrike" dirty="0">
                        <a:solidFill>
                          <a:srgbClr val="00206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37590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5hours</a:t>
                      </a:r>
                      <a:endParaRPr lang="it-IT" sz="14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>
                          <a:effectLst/>
                        </a:rPr>
                        <a:t>97,01182059</a:t>
                      </a:r>
                      <a:endParaRPr lang="it-IT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>
                          <a:effectLst/>
                        </a:rPr>
                        <a:t>48,97824377</a:t>
                      </a:r>
                      <a:endParaRPr lang="it-IT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>
                          <a:effectLst/>
                        </a:rPr>
                        <a:t>120,4469067</a:t>
                      </a:r>
                      <a:endParaRPr lang="it-IT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37590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1day</a:t>
                      </a:r>
                      <a:endParaRPr lang="it-IT" sz="14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>
                          <a:effectLst/>
                        </a:rPr>
                        <a:t>91,01200349</a:t>
                      </a:r>
                      <a:endParaRPr lang="it-IT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>
                          <a:effectLst/>
                        </a:rPr>
                        <a:t>44,86921756</a:t>
                      </a:r>
                      <a:endParaRPr lang="it-IT" sz="14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>
                          <a:effectLst/>
                        </a:rPr>
                        <a:t>80,56388729</a:t>
                      </a:r>
                      <a:endParaRPr lang="it-IT" sz="14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37590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3days</a:t>
                      </a:r>
                      <a:endParaRPr lang="it-IT" sz="14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>
                          <a:effectLst/>
                        </a:rPr>
                        <a:t>98,41912626</a:t>
                      </a:r>
                      <a:endParaRPr lang="it-IT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>
                          <a:effectLst/>
                        </a:rPr>
                        <a:t>45,21916356</a:t>
                      </a:r>
                      <a:endParaRPr lang="it-IT" sz="14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>
                          <a:effectLst/>
                        </a:rPr>
                        <a:t>85,52914548</a:t>
                      </a:r>
                      <a:endParaRPr lang="it-IT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37590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>
                          <a:solidFill>
                            <a:srgbClr val="FF0000"/>
                          </a:solidFill>
                          <a:effectLst/>
                        </a:rPr>
                        <a:t>6days</a:t>
                      </a:r>
                      <a:endParaRPr lang="it-IT" sz="1400" b="1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>
                          <a:effectLst/>
                        </a:rPr>
                        <a:t>132,53937</a:t>
                      </a:r>
                      <a:endParaRPr lang="it-IT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>
                          <a:effectLst/>
                        </a:rPr>
                        <a:t>59,95966291</a:t>
                      </a:r>
                      <a:endParaRPr lang="it-IT" sz="14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>
                          <a:effectLst/>
                        </a:rPr>
                        <a:t>80,69254391</a:t>
                      </a:r>
                      <a:endParaRPr lang="it-IT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37590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8days</a:t>
                      </a:r>
                      <a:endParaRPr lang="it-IT" sz="14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>
                          <a:effectLst/>
                        </a:rPr>
                        <a:t>129,6602149</a:t>
                      </a:r>
                      <a:endParaRPr lang="it-IT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>
                          <a:effectLst/>
                        </a:rPr>
                        <a:t>59,86525557</a:t>
                      </a:r>
                      <a:endParaRPr lang="it-IT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u="none" strike="noStrike" dirty="0">
                          <a:effectLst/>
                        </a:rPr>
                        <a:t>91,98504587</a:t>
                      </a:r>
                      <a:endParaRPr lang="it-IT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3491880" y="1196752"/>
            <a:ext cx="24420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 smtClean="0"/>
              <a:t>IGF-1 in vitro release </a:t>
            </a:r>
            <a:endParaRPr lang="it-IT" sz="2000" b="1" dirty="0"/>
          </a:p>
        </p:txBody>
      </p:sp>
    </p:spTree>
    <p:extLst>
      <p:ext uri="{BB962C8B-B14F-4D97-AF65-F5344CB8AC3E}">
        <p14:creationId xmlns:p14="http://schemas.microsoft.com/office/powerpoint/2010/main" val="1935828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2835316" y="375355"/>
            <a:ext cx="2384371" cy="40011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it-IT" sz="2000" b="1" dirty="0" smtClean="0"/>
              <a:t>IGF-1 </a:t>
            </a:r>
            <a:r>
              <a:rPr lang="it-IT" sz="2000" b="1" i="1" dirty="0" smtClean="0"/>
              <a:t>in vitro </a:t>
            </a:r>
            <a:r>
              <a:rPr lang="it-IT" sz="2000" b="1" dirty="0" smtClean="0"/>
              <a:t>release</a:t>
            </a:r>
            <a:endParaRPr lang="it-IT" sz="2000" b="1" dirty="0"/>
          </a:p>
        </p:txBody>
      </p:sp>
      <p:sp>
        <p:nvSpPr>
          <p:cNvPr id="2" name="CasellaDiTesto 1"/>
          <p:cNvSpPr txBox="1"/>
          <p:nvPr/>
        </p:nvSpPr>
        <p:spPr>
          <a:xfrm rot="16200000">
            <a:off x="-235150" y="3429000"/>
            <a:ext cx="13426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% of release</a:t>
            </a:r>
            <a:endParaRPr lang="it-IT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3171488" y="6270386"/>
            <a:ext cx="20349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err="1" smtClean="0"/>
              <a:t>Experimental</a:t>
            </a:r>
            <a:r>
              <a:rPr lang="it-IT" b="1" dirty="0" smtClean="0"/>
              <a:t> </a:t>
            </a:r>
            <a:r>
              <a:rPr lang="it-IT" b="1" dirty="0" err="1" smtClean="0"/>
              <a:t>times</a:t>
            </a:r>
            <a:endParaRPr lang="it-IT" b="1" dirty="0"/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2440206"/>
              </p:ext>
            </p:extLst>
          </p:nvPr>
        </p:nvGraphicFramePr>
        <p:xfrm>
          <a:off x="755576" y="975520"/>
          <a:ext cx="7848872" cy="52948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725357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180</Words>
  <Application>Microsoft Office PowerPoint</Application>
  <PresentationFormat>Presentazione su schermo (4:3)</PresentationFormat>
  <Paragraphs>67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vale</dc:creator>
  <cp:lastModifiedBy>Rodella</cp:lastModifiedBy>
  <cp:revision>8</cp:revision>
  <dcterms:created xsi:type="dcterms:W3CDTF">2015-07-22T11:46:49Z</dcterms:created>
  <dcterms:modified xsi:type="dcterms:W3CDTF">2015-07-24T08:11:01Z</dcterms:modified>
</cp:coreProperties>
</file>